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5" r:id="rId15"/>
    <p:sldId id="271" r:id="rId16"/>
    <p:sldId id="272" r:id="rId17"/>
    <p:sldId id="273" r:id="rId18"/>
    <p:sldId id="267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993" autoAdjust="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0BDAD-9F60-4FA8-83D4-620F7589D22C}" type="datetimeFigureOut">
              <a:rPr lang="fr-FR" smtClean="0"/>
              <a:pPr/>
              <a:t>02/02/2022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ED69B-80D2-4071-BA05-938ECED2BF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7BC902-CB35-4708-AE93-69240A408DFD}" type="slidenum">
              <a:rPr lang="fr-FR" smtClean="0"/>
              <a:pPr/>
              <a:t>1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ED69B-80D2-4071-BA05-938ECED2BF7E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02/02/2022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971550" y="771525"/>
            <a:ext cx="777716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Cambria" pitchFamily="18" charset="0"/>
              </a:rPr>
              <a:t>Les  </a:t>
            </a:r>
            <a:r>
              <a:rPr lang="fr-FR" sz="5400" b="1" dirty="0" smtClean="0">
                <a:solidFill>
                  <a:srgbClr val="FF0000"/>
                </a:solidFill>
                <a:latin typeface="Cambria" pitchFamily="18" charset="0"/>
              </a:rPr>
              <a:t>Néphrites </a:t>
            </a:r>
          </a:p>
          <a:p>
            <a:pPr algn="ctr"/>
            <a:endParaRPr lang="fr-FR" sz="54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fr-FR" sz="5400" b="1" dirty="0" smtClean="0">
                <a:solidFill>
                  <a:srgbClr val="FF0000"/>
                </a:solidFill>
                <a:latin typeface="Cambria" pitchFamily="18" charset="0"/>
              </a:rPr>
              <a:t>Interstitielles Aiguës</a:t>
            </a:r>
            <a:endParaRPr lang="fr-FR" sz="54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55650" y="4508500"/>
            <a:ext cx="757237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50"/>
              </a:spcBef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mbria" pitchFamily="18" charset="0"/>
              </a:rPr>
              <a:t>S</a:t>
            </a:r>
            <a:r>
              <a:rPr lang="en-GB" sz="2000" b="1" dirty="0" smtClean="0">
                <a:latin typeface="Cambria" pitchFamily="18" charset="0"/>
              </a:rPr>
              <a:t>. TALBI</a:t>
            </a:r>
            <a:endParaRPr lang="en-GB" sz="2000" b="1" dirty="0">
              <a:latin typeface="Cambria" pitchFamily="18" charset="0"/>
            </a:endParaRPr>
          </a:p>
          <a:p>
            <a:pPr algn="ctr">
              <a:spcBef>
                <a:spcPts val="1250"/>
              </a:spcBef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ambria" pitchFamily="18" charset="0"/>
              </a:rPr>
              <a:t>CHU de SETIF</a:t>
            </a:r>
          </a:p>
          <a:p>
            <a:pPr algn="ctr">
              <a:spcBef>
                <a:spcPts val="1250"/>
              </a:spcBef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ambria" pitchFamily="18" charset="0"/>
              </a:rPr>
              <a:t>Service de Néphrologie Dialyse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DIAGNOSTIC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500175"/>
            <a:ext cx="8715436" cy="414340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Seule la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PBR</a:t>
            </a:r>
            <a:r>
              <a:rPr lang="fr-FR" dirty="0" smtClean="0">
                <a:latin typeface="Cambria" pitchFamily="18" charset="0"/>
              </a:rPr>
              <a:t> peut confirmer le diagnostic, mais, elle n’est indiquée que si la cause est</a:t>
            </a:r>
          </a:p>
          <a:p>
            <a:pPr>
              <a:lnSpc>
                <a:spcPct val="150000"/>
              </a:lnSpc>
              <a:buNone/>
            </a:pPr>
            <a:r>
              <a:rPr lang="fr-FR" dirty="0" smtClean="0">
                <a:latin typeface="Cambria" pitchFamily="18" charset="0"/>
              </a:rPr>
              <a:t>peu </a:t>
            </a:r>
            <a:r>
              <a:rPr lang="fr-FR" dirty="0" smtClean="0">
                <a:latin typeface="Cambria" pitchFamily="18" charset="0"/>
              </a:rPr>
              <a:t>claire ou si l’IR persiste malgré l'arrêt de la substance en cause (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› 21 jours</a:t>
            </a:r>
            <a:r>
              <a:rPr lang="fr-FR" b="1" dirty="0" smtClean="0">
                <a:latin typeface="Cambria" pitchFamily="18" charset="0"/>
              </a:rPr>
              <a:t>)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60648"/>
            <a:ext cx="9072626" cy="6336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A- CLINIQUE :</a:t>
            </a:r>
          </a:p>
          <a:p>
            <a:pPr>
              <a:buNone/>
            </a:pPr>
            <a:endParaRPr lang="fr-FR" u="sng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Elle dépend en partie de l‘étiologie surtout pour les NIA d'origine médicamenteuse</a:t>
            </a:r>
          </a:p>
          <a:p>
            <a:pPr>
              <a:buFont typeface="Wingdings" pitchFamily="2" charset="2"/>
              <a:buChar char="§"/>
            </a:pPr>
            <a:endParaRPr lang="fr-FR" sz="2800" dirty="0" smtClean="0">
              <a:latin typeface="Cambria" pitchFamily="18" charset="0"/>
            </a:endParaRPr>
          </a:p>
          <a:p>
            <a:pPr marL="514350" indent="-514350" algn="ctr">
              <a:buFont typeface="+mj-lt"/>
              <a:buAutoNum type="alphaLcPeriod"/>
            </a:pPr>
            <a:r>
              <a:rPr lang="fr-FR" sz="2800" b="1" i="1" u="sng" dirty="0" smtClean="0">
                <a:solidFill>
                  <a:srgbClr val="FF0000"/>
                </a:solidFill>
                <a:latin typeface="Cambria" pitchFamily="18" charset="0"/>
              </a:rPr>
              <a:t>NIA sur prise d'antibiotiques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02 a 03 semaines après le début du traitement, survient une IRA, avec la triade classique : </a:t>
            </a:r>
            <a:r>
              <a:rPr lang="fr-FR" sz="2800" b="1" i="1" dirty="0" smtClean="0">
                <a:latin typeface="Cambria" pitchFamily="18" charset="0"/>
              </a:rPr>
              <a:t>rash cutané, fièvre et éosinophilie. Toutefois ;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Cette triade n'est présente que dans </a:t>
            </a:r>
            <a:r>
              <a:rPr lang="fr-FR" sz="2800" b="1" dirty="0" smtClean="0">
                <a:solidFill>
                  <a:srgbClr val="FF0000"/>
                </a:solidFill>
                <a:latin typeface="Cambria" pitchFamily="18" charset="0"/>
              </a:rPr>
              <a:t>30% </a:t>
            </a:r>
            <a:r>
              <a:rPr lang="fr-FR" sz="2800" dirty="0" smtClean="0">
                <a:latin typeface="Cambria" pitchFamily="18" charset="0"/>
              </a:rPr>
              <a:t>des cas.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Le délai peut être</a:t>
            </a:r>
            <a:r>
              <a:rPr lang="fr-FR" sz="2800" dirty="0" smtClean="0">
                <a:solidFill>
                  <a:srgbClr val="00B0F0"/>
                </a:solidFill>
                <a:latin typeface="Cambria" pitchFamily="18" charset="0"/>
              </a:rPr>
              <a:t> </a:t>
            </a:r>
            <a:r>
              <a:rPr lang="fr-FR" sz="2800" dirty="0" smtClean="0">
                <a:solidFill>
                  <a:srgbClr val="FF0000"/>
                </a:solidFill>
                <a:latin typeface="Cambria" pitchFamily="18" charset="0"/>
              </a:rPr>
              <a:t>plus court </a:t>
            </a:r>
            <a:r>
              <a:rPr lang="fr-FR" sz="2800" dirty="0" smtClean="0">
                <a:latin typeface="Cambria" pitchFamily="18" charset="0"/>
              </a:rPr>
              <a:t>chez le patient déjà exposé à la même substance.</a:t>
            </a:r>
            <a:endParaRPr lang="fr-FR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Autofit/>
          </a:bodyPr>
          <a:lstStyle/>
          <a:p>
            <a:pPr marL="457200" indent="-457200" algn="ctr">
              <a:buNone/>
            </a:pPr>
            <a:r>
              <a:rPr lang="fr-FR" sz="2400" b="1" i="1" dirty="0" smtClean="0">
                <a:solidFill>
                  <a:srgbClr val="FF0000"/>
                </a:solidFill>
                <a:latin typeface="Cambria" pitchFamily="18" charset="0"/>
              </a:rPr>
              <a:t>b. 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NIA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sur prise d'AINS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La triade est rare, la NIA est souvent associée a une protéinurie </a:t>
            </a:r>
            <a:r>
              <a:rPr lang="fr-FR" sz="2400" b="1" i="1" dirty="0" smtClean="0">
                <a:solidFill>
                  <a:srgbClr val="FF0000"/>
                </a:solidFill>
                <a:latin typeface="Cambria" pitchFamily="18" charset="0"/>
              </a:rPr>
              <a:t>néphrotique</a:t>
            </a:r>
            <a:r>
              <a:rPr lang="fr-FR" sz="2400" dirty="0" smtClean="0">
                <a:latin typeface="Cambria" pitchFamily="18" charset="0"/>
              </a:rPr>
              <a:t> (LGM)</a:t>
            </a:r>
          </a:p>
          <a:p>
            <a:pPr>
              <a:buNone/>
            </a:pPr>
            <a:endParaRPr lang="fr-FR" sz="24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fr-FR" sz="2400" b="1" i="1" dirty="0" smtClean="0">
                <a:solidFill>
                  <a:srgbClr val="FF0000"/>
                </a:solidFill>
                <a:latin typeface="Cambria" pitchFamily="18" charset="0"/>
              </a:rPr>
              <a:t>c.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NIA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sur prise de rifampicine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Souvent, une I R progressive, fièvre avec des frissons et </a:t>
            </a:r>
            <a:r>
              <a:rPr lang="fr-FR" sz="2400" dirty="0" smtClean="0">
                <a:latin typeface="Cambria" pitchFamily="18" charset="0"/>
              </a:rPr>
              <a:t>des douleurs </a:t>
            </a:r>
            <a:r>
              <a:rPr lang="fr-FR" sz="2400" dirty="0" smtClean="0">
                <a:latin typeface="Cambria" pitchFamily="18" charset="0"/>
              </a:rPr>
              <a:t>dans les flancs.</a:t>
            </a:r>
          </a:p>
          <a:p>
            <a:pPr>
              <a:buNone/>
            </a:pPr>
            <a:endParaRPr lang="fr-FR" sz="24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fr-FR" sz="2400" b="1" i="1" dirty="0" smtClean="0">
                <a:solidFill>
                  <a:srgbClr val="FF0000"/>
                </a:solidFill>
                <a:latin typeface="Cambria" pitchFamily="18" charset="0"/>
              </a:rPr>
              <a:t>d.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NIA </a:t>
            </a:r>
            <a:r>
              <a:rPr lang="fr-FR" sz="2400" b="1" i="1" u="sng" dirty="0" smtClean="0">
                <a:solidFill>
                  <a:srgbClr val="FF0000"/>
                </a:solidFill>
                <a:latin typeface="Cambria" pitchFamily="18" charset="0"/>
              </a:rPr>
              <a:t>sur prise d'allopurinol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Forme </a:t>
            </a:r>
            <a:r>
              <a:rPr lang="fr-FR" sz="2400" dirty="0" smtClean="0">
                <a:latin typeface="Cambria" pitchFamily="18" charset="0"/>
              </a:rPr>
              <a:t>redoutable faite de rash exfoliatif, une IRA et une </a:t>
            </a:r>
            <a:r>
              <a:rPr lang="fr-FR" sz="2400" b="1" i="1" dirty="0" smtClean="0">
                <a:solidFill>
                  <a:srgbClr val="FF0000"/>
                </a:solidFill>
                <a:latin typeface="Cambria" pitchFamily="18" charset="0"/>
              </a:rPr>
              <a:t>cytolyse</a:t>
            </a:r>
            <a:r>
              <a:rPr lang="fr-FR" sz="2400" dirty="0" smtClean="0">
                <a:latin typeface="Cambria" pitchFamily="18" charset="0"/>
              </a:rPr>
              <a:t> </a:t>
            </a:r>
            <a:r>
              <a:rPr lang="fr-FR" sz="2400" dirty="0" smtClean="0">
                <a:latin typeface="Cambria" pitchFamily="18" charset="0"/>
              </a:rPr>
              <a:t>hépatique.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Cette </a:t>
            </a:r>
            <a:r>
              <a:rPr lang="fr-FR" sz="2400" dirty="0" smtClean="0">
                <a:latin typeface="Cambria" pitchFamily="18" charset="0"/>
              </a:rPr>
              <a:t>dernière aggrave le pronostic (jusqu’à 20% de mortalité) 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5721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B-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EXAMENS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   PARACLINIQUES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:</a:t>
            </a:r>
          </a:p>
          <a:p>
            <a:pPr>
              <a:buNone/>
            </a:pPr>
            <a:endParaRPr lang="fr-FR" u="sng" dirty="0" smtClean="0">
              <a:solidFill>
                <a:srgbClr val="00B0F0"/>
              </a:solidFill>
              <a:latin typeface="Cambria" pitchFamily="18" charset="0"/>
            </a:endParaRPr>
          </a:p>
          <a:p>
            <a:r>
              <a:rPr lang="fr-FR" sz="2800" b="1" i="1" u="sng" dirty="0" smtClean="0">
                <a:solidFill>
                  <a:srgbClr val="FF0000"/>
                </a:solidFill>
                <a:latin typeface="Cambria" pitchFamily="18" charset="0"/>
              </a:rPr>
              <a:t>Bilan Renal </a:t>
            </a:r>
            <a:r>
              <a:rPr lang="fr-FR" sz="2800" i="1" u="sng" dirty="0" smtClean="0">
                <a:solidFill>
                  <a:srgbClr val="FF0000"/>
                </a:solidFill>
                <a:latin typeface="Cambria" pitchFamily="18" charset="0"/>
              </a:rPr>
              <a:t>: </a:t>
            </a:r>
          </a:p>
          <a:p>
            <a:pPr>
              <a:buNone/>
            </a:pPr>
            <a:r>
              <a:rPr lang="fr-FR" sz="2600" dirty="0" smtClean="0">
                <a:latin typeface="Cambria" pitchFamily="18" charset="0"/>
              </a:rPr>
              <a:t>La créatininémie évolue plus lentement que dans la NTA ou </a:t>
            </a:r>
            <a:r>
              <a:rPr lang="fr-FR" sz="2600" dirty="0" smtClean="0">
                <a:latin typeface="Cambria" pitchFamily="18" charset="0"/>
              </a:rPr>
              <a:t>glomérulonéphrite aigue (GNA).</a:t>
            </a:r>
          </a:p>
          <a:p>
            <a:pPr>
              <a:buNone/>
            </a:pPr>
            <a:endParaRPr lang="fr-FR" sz="2600" dirty="0" smtClean="0">
              <a:latin typeface="Cambria" pitchFamily="18" charset="0"/>
            </a:endParaRPr>
          </a:p>
          <a:p>
            <a:r>
              <a:rPr lang="fr-FR" sz="2800" b="1" i="1" u="sng" dirty="0" smtClean="0">
                <a:solidFill>
                  <a:srgbClr val="FF0000"/>
                </a:solidFill>
                <a:latin typeface="Cambria" pitchFamily="18" charset="0"/>
              </a:rPr>
              <a:t>FNS :</a:t>
            </a:r>
            <a:r>
              <a:rPr lang="fr-FR" dirty="0" smtClean="0">
                <a:latin typeface="Cambria" pitchFamily="18" charset="0"/>
              </a:rPr>
              <a:t> </a:t>
            </a:r>
            <a:r>
              <a:rPr lang="fr-FR" sz="2600" dirty="0" smtClean="0">
                <a:latin typeface="Cambria" pitchFamily="18" charset="0"/>
              </a:rPr>
              <a:t>L'éosinophilie </a:t>
            </a:r>
            <a:r>
              <a:rPr lang="fr-FR" sz="2600" dirty="0" smtClean="0">
                <a:latin typeface="Cambria" pitchFamily="18" charset="0"/>
              </a:rPr>
              <a:t>en cas de NIA liée a la prise </a:t>
            </a:r>
            <a:r>
              <a:rPr lang="fr-FR" sz="2600" dirty="0" smtClean="0">
                <a:latin typeface="Cambria" pitchFamily="18" charset="0"/>
              </a:rPr>
              <a:t>d'antibiotiques</a:t>
            </a:r>
            <a:endParaRPr lang="fr-FR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ambria" pitchFamily="18" charset="0"/>
              </a:rPr>
              <a:t>B- </a:t>
            </a:r>
            <a:r>
              <a:rPr lang="fr-FR" sz="3200" b="1" u="sng" dirty="0" smtClean="0">
                <a:solidFill>
                  <a:srgbClr val="FF0000"/>
                </a:solidFill>
                <a:latin typeface="Cambria" pitchFamily="18" charset="0"/>
              </a:rPr>
              <a:t>EXAMENS PARACLINIQUES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358346" cy="5357850"/>
          </a:xfrm>
        </p:spPr>
        <p:txBody>
          <a:bodyPr>
            <a:normAutofit fontScale="85000" lnSpcReduction="20000"/>
          </a:bodyPr>
          <a:lstStyle/>
          <a:p>
            <a:r>
              <a:rPr lang="fr-FR" b="1" i="1" u="sng" dirty="0" smtClean="0">
                <a:solidFill>
                  <a:srgbClr val="FF0000"/>
                </a:solidFill>
                <a:latin typeface="Cambria" pitchFamily="18" charset="0"/>
              </a:rPr>
              <a:t>Analyse des urines </a:t>
            </a:r>
            <a:r>
              <a:rPr lang="fr-FR" dirty="0" smtClean="0">
                <a:latin typeface="Cambria" pitchFamily="18" charset="0"/>
              </a:rPr>
              <a:t>: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err="1" smtClean="0">
                <a:latin typeface="Cambria" pitchFamily="18" charset="0"/>
              </a:rPr>
              <a:t>Leucocyturie</a:t>
            </a:r>
            <a:r>
              <a:rPr lang="fr-FR" dirty="0" smtClean="0">
                <a:latin typeface="Cambria" pitchFamily="18" charset="0"/>
              </a:rPr>
              <a:t> </a:t>
            </a:r>
            <a:r>
              <a:rPr lang="fr-FR" i="1" dirty="0" smtClean="0">
                <a:solidFill>
                  <a:srgbClr val="FF0000"/>
                </a:solidFill>
                <a:latin typeface="Cambria" pitchFamily="18" charset="0"/>
              </a:rPr>
              <a:t>stérile</a:t>
            </a:r>
            <a:r>
              <a:rPr lang="fr-FR" dirty="0" smtClean="0">
                <a:latin typeface="Cambria" pitchFamily="18" charset="0"/>
              </a:rPr>
              <a:t>, cylindres leucocytaires, occasionnellement avec micro-hématurie</a:t>
            </a:r>
            <a:r>
              <a:rPr lang="fr-FR" dirty="0" smtClean="0">
                <a:latin typeface="Cambria" pitchFamily="18" charset="0"/>
              </a:rPr>
              <a:t>.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</a:t>
            </a:r>
            <a:r>
              <a:rPr lang="fr-FR" dirty="0" smtClean="0">
                <a:latin typeface="Cambria" pitchFamily="18" charset="0"/>
              </a:rPr>
              <a:t>L'</a:t>
            </a:r>
            <a:r>
              <a:rPr lang="fr-FR" dirty="0" err="1" smtClean="0">
                <a:latin typeface="Cambria" pitchFamily="18" charset="0"/>
              </a:rPr>
              <a:t>éosinophilurie</a:t>
            </a:r>
            <a:r>
              <a:rPr lang="fr-FR" dirty="0" smtClean="0">
                <a:latin typeface="Cambria" pitchFamily="18" charset="0"/>
              </a:rPr>
              <a:t> (&gt; 1% des </a:t>
            </a:r>
            <a:r>
              <a:rPr lang="fr-FR" dirty="0" smtClean="0">
                <a:latin typeface="Cambria" pitchFamily="18" charset="0"/>
              </a:rPr>
              <a:t>leucocytes </a:t>
            </a:r>
            <a:r>
              <a:rPr lang="fr-FR" dirty="0" smtClean="0">
                <a:latin typeface="Cambria" pitchFamily="18" charset="0"/>
              </a:rPr>
              <a:t>urinaires) a une spécificité de 72-85</a:t>
            </a:r>
            <a:r>
              <a:rPr lang="fr-FR" dirty="0" smtClean="0">
                <a:latin typeface="Cambria" pitchFamily="18" charset="0"/>
              </a:rPr>
              <a:t>%.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La </a:t>
            </a:r>
            <a:r>
              <a:rPr lang="fr-FR" dirty="0" smtClean="0">
                <a:latin typeface="Cambria" pitchFamily="18" charset="0"/>
              </a:rPr>
              <a:t>protéinurie est modérée faite de beta-2 </a:t>
            </a:r>
            <a:r>
              <a:rPr lang="fr-FR" dirty="0" err="1" smtClean="0">
                <a:latin typeface="Cambria" pitchFamily="18" charset="0"/>
              </a:rPr>
              <a:t>microglobuline</a:t>
            </a:r>
            <a:r>
              <a:rPr lang="fr-FR" dirty="0" smtClean="0">
                <a:latin typeface="Cambria" pitchFamily="18" charset="0"/>
              </a:rPr>
              <a:t>, </a:t>
            </a:r>
            <a:r>
              <a:rPr lang="fr-FR" dirty="0" smtClean="0">
                <a:latin typeface="Cambria" pitchFamily="18" charset="0"/>
              </a:rPr>
              <a:t>lysozyme…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Une </a:t>
            </a:r>
            <a:r>
              <a:rPr lang="fr-FR" dirty="0" smtClean="0">
                <a:latin typeface="Cambria" pitchFamily="18" charset="0"/>
              </a:rPr>
              <a:t>protéinurie néphrotique évoque NIA par prise d'AINS (souvent </a:t>
            </a:r>
            <a:r>
              <a:rPr lang="fr-FR" dirty="0" smtClean="0">
                <a:latin typeface="Cambria" pitchFamily="18" charset="0"/>
              </a:rPr>
              <a:t>LGM)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Perte </a:t>
            </a:r>
            <a:r>
              <a:rPr lang="fr-FR" dirty="0" smtClean="0">
                <a:latin typeface="Cambria" pitchFamily="18" charset="0"/>
              </a:rPr>
              <a:t>du pouvoir de concentration de l'urine </a:t>
            </a:r>
            <a:r>
              <a:rPr lang="fr-FR" b="1" dirty="0" smtClean="0">
                <a:latin typeface="Cambria" pitchFamily="18" charset="0"/>
              </a:rPr>
              <a:t>→ </a:t>
            </a:r>
            <a:r>
              <a:rPr lang="fr-FR" b="1" i="1" dirty="0" smtClean="0">
                <a:solidFill>
                  <a:srgbClr val="FF0000"/>
                </a:solidFill>
                <a:latin typeface="Cambria" pitchFamily="18" charset="0"/>
              </a:rPr>
              <a:t>une polyurie et une </a:t>
            </a:r>
            <a:r>
              <a:rPr lang="fr-FR" b="1" i="1" dirty="0" smtClean="0">
                <a:solidFill>
                  <a:srgbClr val="FF0000"/>
                </a:solidFill>
                <a:latin typeface="Cambria" pitchFamily="18" charset="0"/>
              </a:rPr>
              <a:t>nycturie.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Perte </a:t>
            </a:r>
            <a:r>
              <a:rPr lang="fr-FR" dirty="0" smtClean="0">
                <a:latin typeface="Cambria" pitchFamily="18" charset="0"/>
              </a:rPr>
              <a:t>du pouvoir d'acidification d’urines (acidose</a:t>
            </a:r>
            <a:r>
              <a:rPr lang="fr-FR" dirty="0" smtClean="0">
                <a:latin typeface="Cambria" pitchFamily="18" charset="0"/>
              </a:rPr>
              <a:t>).</a:t>
            </a:r>
          </a:p>
          <a:p>
            <a:pPr>
              <a:buSzPct val="104000"/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Néphropathie </a:t>
            </a:r>
            <a:r>
              <a:rPr lang="fr-FR" dirty="0" smtClean="0">
                <a:latin typeface="Cambria" pitchFamily="18" charset="0"/>
              </a:rPr>
              <a:t>avec perte urinaire de sel.</a:t>
            </a:r>
            <a:endParaRPr lang="fr-FR" u="sng" dirty="0" smtClean="0">
              <a:solidFill>
                <a:srgbClr val="00B0F0"/>
              </a:solidFill>
              <a:latin typeface="Cambria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3786213"/>
          </a:xfrm>
        </p:spPr>
        <p:txBody>
          <a:bodyPr/>
          <a:lstStyle/>
          <a:p>
            <a:pPr algn="ctr">
              <a:buNone/>
            </a:pP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C- RADIOLOGIE:</a:t>
            </a:r>
          </a:p>
          <a:p>
            <a:endParaRPr lang="fr-FR" b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Des </a:t>
            </a:r>
            <a:r>
              <a:rPr lang="fr-FR" dirty="0" smtClean="0">
                <a:latin typeface="Cambria" pitchFamily="18" charset="0"/>
              </a:rPr>
              <a:t>reins </a:t>
            </a:r>
            <a:r>
              <a:rPr lang="fr-FR" dirty="0" smtClean="0">
                <a:latin typeface="Cambria" pitchFamily="18" charset="0"/>
              </a:rPr>
              <a:t>augmentés de taille avec une bonne différenciation </a:t>
            </a:r>
            <a:r>
              <a:rPr lang="fr-FR" dirty="0" err="1" smtClean="0">
                <a:latin typeface="Cambria" pitchFamily="18" charset="0"/>
              </a:rPr>
              <a:t>cortico</a:t>
            </a:r>
            <a:r>
              <a:rPr lang="fr-FR" dirty="0" smtClean="0">
                <a:latin typeface="Cambria" pitchFamily="18" charset="0"/>
              </a:rPr>
              <a:t>-</a:t>
            </a:r>
            <a:r>
              <a:rPr lang="fr-FR" dirty="0" smtClean="0">
                <a:latin typeface="Cambria" pitchFamily="18" charset="0"/>
              </a:rPr>
              <a:t>sinusale.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PRISE EN CHARGE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40690"/>
          </a:xfrm>
        </p:spPr>
        <p:txBody>
          <a:bodyPr/>
          <a:lstStyle/>
          <a:p>
            <a:pPr marL="514350" indent="-514350" algn="ctr">
              <a:buFont typeface="+mj-lt"/>
              <a:buAutoNum type="alphaUcPeriod"/>
            </a:pPr>
            <a:r>
              <a:rPr lang="fr-FR" b="1" i="1" u="sng" dirty="0" smtClean="0">
                <a:solidFill>
                  <a:srgbClr val="FF0000"/>
                </a:solidFill>
                <a:latin typeface="Cambria" pitchFamily="18" charset="0"/>
              </a:rPr>
              <a:t>Mesures </a:t>
            </a:r>
            <a:r>
              <a:rPr lang="fr-FR" b="1" i="1" u="sng" dirty="0" smtClean="0">
                <a:solidFill>
                  <a:srgbClr val="FF0000"/>
                </a:solidFill>
                <a:latin typeface="Cambria" pitchFamily="18" charset="0"/>
              </a:rPr>
              <a:t>générales </a:t>
            </a:r>
            <a:r>
              <a:rPr lang="fr-FR" dirty="0" smtClean="0">
                <a:solidFill>
                  <a:srgbClr val="FF0000"/>
                </a:solidFill>
                <a:latin typeface="Cambria" pitchFamily="18" charset="0"/>
              </a:rPr>
              <a:t>:</a:t>
            </a:r>
          </a:p>
          <a:p>
            <a:pPr>
              <a:buNone/>
            </a:pPr>
            <a:endParaRPr lang="fr-FR" u="sng" dirty="0" smtClean="0"/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>
                <a:latin typeface="Cambria" pitchFamily="18" charset="0"/>
              </a:rPr>
              <a:t>Suppression de la cause s'il y en a une.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Eviter toute autre substance néphrotoxique.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Corriger toute hypovolémie, HTA...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92696"/>
            <a:ext cx="8820472" cy="6165304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fr-FR" b="1" i="1" u="sng" dirty="0" smtClean="0">
                <a:solidFill>
                  <a:srgbClr val="FF0000"/>
                </a:solidFill>
                <a:latin typeface="Cambria" pitchFamily="18" charset="0"/>
              </a:rPr>
              <a:t>B- Mesures spécifiques :</a:t>
            </a:r>
          </a:p>
          <a:p>
            <a:pPr>
              <a:buNone/>
            </a:pPr>
            <a:endParaRPr lang="fr-FR" sz="2400" b="1" u="sng" dirty="0" smtClean="0">
              <a:latin typeface="Cambria" pitchFamily="18" charset="0"/>
            </a:endParaRPr>
          </a:p>
          <a:p>
            <a:r>
              <a:rPr lang="fr-FR" sz="2400" dirty="0" smtClean="0">
                <a:latin typeface="Cambria" pitchFamily="18" charset="0"/>
              </a:rPr>
              <a:t>Les corticoïdes accélèrent la guérison et améliorent le pronostic des NIA médicamenteuses ; </a:t>
            </a:r>
          </a:p>
          <a:p>
            <a:pPr>
              <a:buNone/>
            </a:pPr>
            <a:r>
              <a:rPr lang="fr-FR" sz="2400" b="1" dirty="0" smtClean="0">
                <a:latin typeface="Cambria" pitchFamily="18" charset="0"/>
              </a:rPr>
              <a:t>PREDNISONE : 0,5-1 mg/kg pendant 1 mois, </a:t>
            </a:r>
            <a:r>
              <a:rPr lang="fr-FR" sz="2400" dirty="0" smtClean="0">
                <a:latin typeface="Cambria" pitchFamily="18" charset="0"/>
              </a:rPr>
              <a:t>ceci si une NIA ne régresse pas en 10 jours après l’arrêt de la substance en cause.</a:t>
            </a:r>
          </a:p>
          <a:p>
            <a:pPr>
              <a:buNone/>
            </a:pPr>
            <a:endParaRPr lang="fr-FR" sz="2400" dirty="0" smtClean="0">
              <a:latin typeface="Cambria" pitchFamily="18" charset="0"/>
            </a:endParaRPr>
          </a:p>
          <a:p>
            <a:r>
              <a:rPr lang="fr-FR" sz="2400" dirty="0" smtClean="0">
                <a:latin typeface="Cambria" pitchFamily="18" charset="0"/>
              </a:rPr>
              <a:t> Ils sont inefficaces lors de NIA suite a la prise d'allopurinol ou de rifampicine</a:t>
            </a:r>
          </a:p>
          <a:p>
            <a:endParaRPr lang="fr-FR" sz="2400" dirty="0" smtClean="0">
              <a:latin typeface="Cambria" pitchFamily="18" charset="0"/>
            </a:endParaRPr>
          </a:p>
          <a:p>
            <a:r>
              <a:rPr lang="fr-FR" sz="2400" dirty="0" smtClean="0">
                <a:latin typeface="Cambria" pitchFamily="18" charset="0"/>
              </a:rPr>
              <a:t> Ils demeurent efficaces en cas de NIA sur sarcoïdose, Lupus...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PRONOSTIC</a:t>
            </a:r>
            <a:endParaRPr lang="fr-FR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28592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fr-FR" sz="2800" b="1" i="1" u="sng" dirty="0" smtClean="0">
                <a:latin typeface="Cambria" pitchFamily="18" charset="0"/>
              </a:rPr>
              <a:t>Critères </a:t>
            </a:r>
            <a:r>
              <a:rPr lang="fr-FR" sz="2800" b="1" i="1" u="sng" dirty="0" smtClean="0">
                <a:latin typeface="Cambria" pitchFamily="18" charset="0"/>
              </a:rPr>
              <a:t>cliniques </a:t>
            </a:r>
            <a:r>
              <a:rPr lang="fr-FR" sz="2800" u="sng" dirty="0" smtClean="0">
                <a:latin typeface="Cambria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En fonction de l’élément déclenchant :</a:t>
            </a:r>
          </a:p>
          <a:p>
            <a:pPr lvl="1"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Bon après infections,</a:t>
            </a:r>
          </a:p>
          <a:p>
            <a:pPr lvl="1"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Bon pour le Sd de Dobrin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 NIA médicamenteuse : le pronostic a long terme est favorable </a:t>
            </a:r>
            <a:r>
              <a:rPr lang="fr-FR" sz="2400" dirty="0" smtClean="0">
                <a:latin typeface="Cambria" pitchFamily="18" charset="0"/>
              </a:rPr>
              <a:t>       si </a:t>
            </a:r>
            <a:r>
              <a:rPr lang="fr-FR" sz="2400" dirty="0" smtClean="0">
                <a:latin typeface="Cambria" pitchFamily="18" charset="0"/>
              </a:rPr>
              <a:t>le diagnostic était précoce et la substance est retirée.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Une IRA de plus de trois semaines est de mauvais pronostic.</a:t>
            </a:r>
            <a:endParaRPr lang="fr-FR" sz="2400" u="sng" dirty="0" smtClean="0">
              <a:latin typeface="Cambria" pitchFamily="18" charset="0"/>
            </a:endParaRPr>
          </a:p>
          <a:p>
            <a:pPr marL="514350" indent="-514350" algn="ctr">
              <a:buNone/>
            </a:pPr>
            <a:r>
              <a:rPr lang="fr-FR" sz="2800" b="1" i="1" u="sng" dirty="0" smtClean="0">
                <a:latin typeface="Cambria" pitchFamily="18" charset="0"/>
              </a:rPr>
              <a:t>2.  Critères </a:t>
            </a:r>
            <a:r>
              <a:rPr lang="fr-FR" sz="2800" b="1" i="1" u="sng" dirty="0" smtClean="0">
                <a:latin typeface="Cambria" pitchFamily="18" charset="0"/>
              </a:rPr>
              <a:t>Histologiques 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Meilleur </a:t>
            </a:r>
            <a:r>
              <a:rPr lang="fr-FR" sz="2400" dirty="0" smtClean="0">
                <a:latin typeface="Cambria" pitchFamily="18" charset="0"/>
              </a:rPr>
              <a:t>marqueur pronostique est le degré de </a:t>
            </a:r>
            <a:r>
              <a:rPr lang="fr-FR" sz="2400" dirty="0" smtClean="0">
                <a:solidFill>
                  <a:srgbClr val="FF0000"/>
                </a:solidFill>
                <a:latin typeface="Cambria" pitchFamily="18" charset="0"/>
              </a:rPr>
              <a:t>fibrose </a:t>
            </a:r>
            <a:r>
              <a:rPr lang="fr-FR" sz="2400" dirty="0" smtClean="0">
                <a:solidFill>
                  <a:srgbClr val="FF0000"/>
                </a:solidFill>
                <a:latin typeface="Cambria" pitchFamily="18" charset="0"/>
              </a:rPr>
              <a:t>interstitielle</a:t>
            </a:r>
            <a:r>
              <a:rPr lang="fr-FR" sz="2400" dirty="0" smtClean="0">
                <a:latin typeface="Cambria" pitchFamily="18" charset="0"/>
              </a:rPr>
              <a:t> </a:t>
            </a:r>
            <a:r>
              <a:rPr lang="fr-FR" sz="2400" dirty="0" smtClean="0">
                <a:latin typeface="Cambria" pitchFamily="18" charset="0"/>
              </a:rPr>
              <a:t>→ IRC.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302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9600" b="1" dirty="0" smtClean="0">
                <a:solidFill>
                  <a:srgbClr val="00B0F0"/>
                </a:solidFill>
              </a:rPr>
              <a:t>FIN</a:t>
            </a:r>
            <a:endParaRPr lang="fr-FR" sz="9600" b="1" dirty="0">
              <a:solidFill>
                <a:srgbClr val="00B0F0"/>
              </a:solidFill>
            </a:endParaRPr>
          </a:p>
        </p:txBody>
      </p:sp>
      <p:pic>
        <p:nvPicPr>
          <p:cNvPr id="4" name="Espace réservé du contenu 3" descr="bigmoon_dq6ss1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0" y="597024"/>
            <a:ext cx="2286000" cy="304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3313113" y="416719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Cambria" pitchFamily="18" charset="0"/>
              </a:rPr>
              <a:t>PLAN</a:t>
            </a:r>
            <a:endParaRPr lang="fr-FR" sz="4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357159" y="1571612"/>
            <a:ext cx="860733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b="1" dirty="0" smtClean="0">
                <a:latin typeface="Cambria" pitchFamily="18" charset="0"/>
              </a:rPr>
              <a:t>I-  INTRODUCTION</a:t>
            </a: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II- INCIDENCE</a:t>
            </a:r>
            <a:endParaRPr lang="fr-FR" sz="2000" dirty="0" smtClean="0">
              <a:latin typeface="Cambria" pitchFamily="18" charset="0"/>
            </a:endParaRP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III- HISTOLOGIE</a:t>
            </a:r>
            <a:endParaRPr lang="fr-FR" sz="2000" dirty="0" smtClean="0">
              <a:latin typeface="Cambria" pitchFamily="18" charset="0"/>
            </a:endParaRP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IV- ETIOLOGIES</a:t>
            </a:r>
            <a:endParaRPr lang="fr-FR" sz="2000" dirty="0" smtClean="0">
              <a:latin typeface="Cambria" pitchFamily="18" charset="0"/>
            </a:endParaRP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V- DIAGNOSTIC</a:t>
            </a:r>
            <a:endParaRPr lang="fr-FR" sz="2000" dirty="0" smtClean="0">
              <a:latin typeface="Cambria" pitchFamily="18" charset="0"/>
            </a:endParaRP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VI- PRIS EN CHARGE</a:t>
            </a:r>
          </a:p>
          <a:p>
            <a:endParaRPr lang="fr-FR" sz="2000" b="1" dirty="0" smtClean="0">
              <a:latin typeface="Cambria" pitchFamily="18" charset="0"/>
            </a:endParaRPr>
          </a:p>
          <a:p>
            <a:r>
              <a:rPr lang="fr-FR" sz="2000" b="1" dirty="0" smtClean="0">
                <a:latin typeface="Cambria" pitchFamily="18" charset="0"/>
              </a:rPr>
              <a:t>VII- PRONOSTIC</a:t>
            </a:r>
            <a:endParaRPr lang="fr-FR" sz="2000" dirty="0" smtClean="0">
              <a:latin typeface="Cambria" pitchFamily="18" charset="0"/>
            </a:endParaRPr>
          </a:p>
          <a:p>
            <a:endParaRPr lang="fr-FR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Cambria" pitchFamily="18" charset="0"/>
              </a:rPr>
              <a:t>INTRODUCTION</a:t>
            </a:r>
            <a:endParaRPr lang="fr-FR" sz="4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Cambria" pitchFamily="18" charset="0"/>
              </a:rPr>
              <a:t>L’interstitium est l’espace qui sépare les tubes entre eux et les tubes du glomérule</a:t>
            </a:r>
            <a:r>
              <a:rPr lang="fr-FR" sz="2400" dirty="0" smtClean="0">
                <a:latin typeface="Cambria" pitchFamily="18" charset="0"/>
              </a:rPr>
              <a:t>.</a:t>
            </a:r>
          </a:p>
          <a:p>
            <a:endParaRPr lang="fr-FR" sz="2400" dirty="0" smtClean="0">
              <a:latin typeface="Cambria" pitchFamily="18" charset="0"/>
            </a:endParaRPr>
          </a:p>
          <a:p>
            <a:pPr>
              <a:buNone/>
            </a:pPr>
            <a:endParaRPr lang="fr-FR" sz="2400" dirty="0" smtClean="0">
              <a:latin typeface="Cambria" pitchFamily="18" charset="0"/>
            </a:endParaRPr>
          </a:p>
          <a:p>
            <a:r>
              <a:rPr lang="fr-FR" sz="2400" b="1" dirty="0" smtClean="0">
                <a:latin typeface="Cambria" pitchFamily="18" charset="0"/>
              </a:rPr>
              <a:t>Les néphrites interstitielles aigues (NIA) forment un groupe hétérogène d'affections </a:t>
            </a:r>
            <a:r>
              <a:rPr lang="fr-FR" sz="2400" dirty="0" smtClean="0">
                <a:latin typeface="Cambria" pitchFamily="18" charset="0"/>
              </a:rPr>
              <a:t>dont les lésions sont faites de : </a:t>
            </a:r>
            <a:r>
              <a:rPr lang="fr-FR" sz="2400" b="1" dirty="0" smtClean="0">
                <a:latin typeface="Cambria" pitchFamily="18" charset="0"/>
              </a:rPr>
              <a:t>œdème interstitiel + infiltrat souvent lymphocytaire.</a:t>
            </a:r>
          </a:p>
          <a:p>
            <a:endParaRPr lang="fr-FR" sz="2400" b="1" dirty="0" smtClean="0">
              <a:latin typeface="Cambria" pitchFamily="18" charset="0"/>
            </a:endParaRPr>
          </a:p>
          <a:p>
            <a:pPr>
              <a:buNone/>
            </a:pPr>
            <a:endParaRPr lang="fr-FR" sz="2400" b="1" dirty="0" smtClean="0">
              <a:latin typeface="Cambria" pitchFamily="18" charset="0"/>
            </a:endParaRPr>
          </a:p>
          <a:p>
            <a:r>
              <a:rPr lang="fr-FR" sz="2400" dirty="0" smtClean="0">
                <a:latin typeface="Cambria" pitchFamily="18" charset="0"/>
              </a:rPr>
              <a:t>Lésions tubulaires souvent associées </a:t>
            </a:r>
            <a:r>
              <a:rPr lang="fr-FR" sz="2400" b="1" dirty="0" smtClean="0">
                <a:latin typeface="Cambria" pitchFamily="18" charset="0"/>
              </a:rPr>
              <a:t>→terme néphrites tubulo-interstitielles aigues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Cambria" pitchFamily="18" charset="0"/>
              </a:rPr>
              <a:t>INCIDENCE</a:t>
            </a:r>
            <a:endParaRPr lang="fr-FR" sz="4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1"/>
            <a:ext cx="8643998" cy="4500593"/>
          </a:xfrm>
        </p:spPr>
        <p:txBody>
          <a:bodyPr/>
          <a:lstStyle/>
          <a:p>
            <a:r>
              <a:rPr lang="fr-FR" dirty="0" smtClean="0">
                <a:latin typeface="Cambria" pitchFamily="18" charset="0"/>
              </a:rPr>
              <a:t>L'incidence de la NIA reste encore mal précisée (+/- 14% dans certaines séries) et ce à cause de:</a:t>
            </a:r>
          </a:p>
          <a:p>
            <a:endParaRPr lang="fr-FR" dirty="0" smtClean="0">
              <a:latin typeface="Cambria" pitchFamily="18" charset="0"/>
            </a:endParaRPr>
          </a:p>
          <a:p>
            <a:pPr>
              <a:buNone/>
            </a:pPr>
            <a:r>
              <a:rPr lang="fr-FR" dirty="0" smtClean="0">
                <a:latin typeface="Cambria" pitchFamily="18" charset="0"/>
              </a:rPr>
              <a:t>		- </a:t>
            </a:r>
            <a:r>
              <a:rPr lang="fr-FR" b="1" i="1" dirty="0" smtClean="0">
                <a:latin typeface="Cambria" pitchFamily="18" charset="0"/>
              </a:rPr>
              <a:t>Symptômes non spécifiques </a:t>
            </a:r>
          </a:p>
          <a:p>
            <a:pPr>
              <a:buNone/>
            </a:pPr>
            <a:r>
              <a:rPr lang="fr-FR" b="1" i="1" dirty="0" smtClean="0">
                <a:latin typeface="Cambria" pitchFamily="18" charset="0"/>
              </a:rPr>
              <a:t>		- Biopsie rénale n’est pas systématique</a:t>
            </a:r>
            <a:endParaRPr lang="fr-FR" b="1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Cambria" pitchFamily="18" charset="0"/>
              </a:rPr>
              <a:t>HISTOLOGIE</a:t>
            </a:r>
            <a:endParaRPr lang="fr-FR" sz="4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87632"/>
            <a:ext cx="9286876" cy="54560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Typiquement ; un infiltrat lympho-monocytaire + un œdème interstitiel.</a:t>
            </a:r>
          </a:p>
          <a:p>
            <a:pPr>
              <a:buFont typeface="Wingdings" pitchFamily="2" charset="2"/>
              <a:buChar char="§"/>
            </a:pPr>
            <a:endParaRPr lang="fr-FR" sz="28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Les éosinophiles, sont peu nombreux, même dans les formes immuno-allergiques.</a:t>
            </a:r>
          </a:p>
          <a:p>
            <a:pPr>
              <a:buFont typeface="Wingdings" pitchFamily="2" charset="2"/>
              <a:buChar char="§"/>
            </a:pPr>
            <a:endParaRPr lang="fr-FR" sz="28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ambria" pitchFamily="18" charset="0"/>
              </a:rPr>
              <a:t>L'atrophie tubulaire et la fibrose interstitielle signent le passage a la chronicité (IRC</a:t>
            </a:r>
            <a:r>
              <a:rPr lang="fr-FR" sz="2800" dirty="0" smtClean="0">
                <a:latin typeface="Cambria" pitchFamily="18" charset="0"/>
              </a:rPr>
              <a:t>)  </a:t>
            </a:r>
            <a:endParaRPr lang="fr-FR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Cambria" pitchFamily="18" charset="0"/>
              </a:rPr>
              <a:t>ETIOLOGIES</a:t>
            </a:r>
            <a:endParaRPr lang="fr-FR" sz="40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>
                <a:latin typeface="Cambria" pitchFamily="18" charset="0"/>
              </a:rPr>
              <a:t>On distingue 05 grandes catégories de NIA :</a:t>
            </a:r>
          </a:p>
          <a:p>
            <a:pPr>
              <a:buNone/>
            </a:pPr>
            <a:endParaRPr lang="fr-FR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1.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NIA d'origine médicamenteuse :</a:t>
            </a:r>
          </a:p>
          <a:p>
            <a:r>
              <a:rPr lang="fr-FR" dirty="0" smtClean="0">
                <a:latin typeface="Cambria" pitchFamily="18" charset="0"/>
              </a:rPr>
              <a:t>Elle représente 40-60% des cas, les substances les plus souvent responsables sont :</a:t>
            </a:r>
          </a:p>
          <a:p>
            <a:pPr>
              <a:buNone/>
            </a:pPr>
            <a:r>
              <a:rPr lang="fr-FR" b="1" dirty="0" smtClean="0">
                <a:latin typeface="Cambria" pitchFamily="18" charset="0"/>
              </a:rPr>
              <a:t>	- Les β-lactamines (Péni M ainsi que Péni A, G, céphalosporines)</a:t>
            </a:r>
          </a:p>
          <a:p>
            <a:pPr>
              <a:buNone/>
            </a:pPr>
            <a:r>
              <a:rPr lang="fr-FR" b="1" dirty="0" smtClean="0">
                <a:latin typeface="Cambria" pitchFamily="18" charset="0"/>
              </a:rPr>
              <a:t>	- AINS, de survenue parfois tardive après le début du traitement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</a:t>
            </a:r>
            <a:r>
              <a:rPr lang="fr-FR" b="1" i="1" dirty="0" smtClean="0">
                <a:latin typeface="Cambria" pitchFamily="18" charset="0"/>
              </a:rPr>
              <a:t>Autres médicaments :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Antibiotiques (Bactrim, Rifampicine, Aciclovir, Ciprofloxacine...)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Diurétiques (thiazidique, furosémide)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Anti ulcéreux (cimétidine, ranitidine)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Anti convulsivants (gardénal, phénitoine)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 Immunomodulateurs (Interféron, IL 2, anti CD4)</a:t>
            </a:r>
          </a:p>
          <a:p>
            <a:pPr>
              <a:buNone/>
            </a:pPr>
            <a:r>
              <a:rPr lang="fr-FR" i="1" dirty="0" smtClean="0">
                <a:latin typeface="Cambria" pitchFamily="18" charset="0"/>
              </a:rPr>
              <a:t>	-Hypo uricémiants : L'allopurinol (Zyloric R)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928670"/>
            <a:ext cx="8501122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2.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NIA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 post-infectieuses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Pyélonéphrite </a:t>
            </a:r>
            <a:r>
              <a:rPr lang="fr-FR" sz="2400" dirty="0" smtClean="0">
                <a:latin typeface="Cambria" pitchFamily="18" charset="0"/>
              </a:rPr>
              <a:t>aigue bactérienne est le prototype de la </a:t>
            </a:r>
            <a:r>
              <a:rPr lang="fr-FR" sz="2400" dirty="0" smtClean="0">
                <a:latin typeface="Cambria" pitchFamily="18" charset="0"/>
              </a:rPr>
              <a:t>NIA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Infections </a:t>
            </a:r>
            <a:r>
              <a:rPr lang="fr-FR" sz="2400" dirty="0" smtClean="0">
                <a:latin typeface="Cambria" pitchFamily="18" charset="0"/>
              </a:rPr>
              <a:t>Systémiques : Endocardite (Streptocoque ou Staphylocoque) ; Leptospirose, légionellose, brucellose ; mycoplasme, et toxoplasmose HNTA VIRUS (fièvre hémorragique), EBV, CMV</a:t>
            </a:r>
            <a:r>
              <a:rPr lang="fr-FR" sz="2400" dirty="0" smtClean="0">
                <a:latin typeface="Cambria" pitchFamily="18" charset="0"/>
              </a:rPr>
              <a:t>...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 smtClean="0">
                <a:latin typeface="Cambria" pitchFamily="18" charset="0"/>
              </a:rPr>
              <a:t>L'infection </a:t>
            </a:r>
            <a:r>
              <a:rPr lang="fr-FR" sz="2400" dirty="0" smtClean="0">
                <a:latin typeface="Cambria" pitchFamily="18" charset="0"/>
              </a:rPr>
              <a:t>par le virus VIH a également été impliquée dans des NIA.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8579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3.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NIA associée aux maladies générales :</a:t>
            </a:r>
          </a:p>
          <a:p>
            <a:pPr marL="514350" indent="-514350">
              <a:buFont typeface="+mj-lt"/>
              <a:buAutoNum type="alphaLcPeriod"/>
            </a:pPr>
            <a:r>
              <a:rPr lang="fr-FR" sz="2800" b="1" i="1" u="sng" dirty="0" smtClean="0">
                <a:latin typeface="Cambria" pitchFamily="18" charset="0"/>
              </a:rPr>
              <a:t>Auto immunes</a:t>
            </a:r>
            <a:r>
              <a:rPr lang="fr-FR" u="sng" dirty="0" smtClean="0">
                <a:latin typeface="Cambria" pitchFamily="18" charset="0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Lupus : soit associée a l’atteinte glomérulaire (+++), soit une NIA isolée (5%).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Sarcoïdose, la NIA granulomateuse a été rapportée.</a:t>
            </a:r>
          </a:p>
          <a:p>
            <a:pPr lvl="1">
              <a:buFont typeface="Wingdings" pitchFamily="2" charset="2"/>
              <a:buChar char="§"/>
            </a:pPr>
            <a:r>
              <a:rPr lang="fr-FR" dirty="0" smtClean="0">
                <a:latin typeface="Cambria" pitchFamily="18" charset="0"/>
              </a:rPr>
              <a:t> Maladie de Sjögren, des néphrites interstitielles sont possibles</a:t>
            </a:r>
            <a:r>
              <a:rPr lang="fr-FR" dirty="0" smtClean="0">
                <a:latin typeface="Cambria" pitchFamily="18" charset="0"/>
              </a:rPr>
              <a:t>.</a:t>
            </a:r>
            <a:endParaRPr lang="fr-FR" dirty="0" smtClean="0">
              <a:latin typeface="Cambria" pitchFamily="18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fr-FR" sz="2800" b="1" i="1" u="sng" dirty="0" smtClean="0">
                <a:latin typeface="Cambria" pitchFamily="18" charset="0"/>
              </a:rPr>
              <a:t>Malignes :</a:t>
            </a:r>
            <a:r>
              <a:rPr lang="fr-FR" dirty="0" smtClean="0">
                <a:latin typeface="Cambria" pitchFamily="18" charset="0"/>
              </a:rPr>
              <a:t> </a:t>
            </a:r>
            <a:endParaRPr lang="fr-FR" dirty="0" smtClean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fr-FR" dirty="0" smtClean="0">
                <a:latin typeface="Cambria" pitchFamily="18" charset="0"/>
              </a:rPr>
              <a:t>L</a:t>
            </a:r>
            <a:r>
              <a:rPr lang="fr-FR" dirty="0" smtClean="0">
                <a:latin typeface="Cambria" pitchFamily="18" charset="0"/>
              </a:rPr>
              <a:t>ymphome </a:t>
            </a:r>
            <a:r>
              <a:rPr lang="fr-FR" dirty="0" smtClean="0">
                <a:latin typeface="Cambria" pitchFamily="18" charset="0"/>
              </a:rPr>
              <a:t>non hodgkinien, myélome multiple, leucémie aigue…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928670"/>
            <a:ext cx="9001156" cy="5197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4.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NIA d'origine toxique :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fr-FR" sz="2800" dirty="0" smtClean="0">
                <a:latin typeface="Cambria" pitchFamily="18" charset="0"/>
              </a:rPr>
              <a:t>Le principal responsable est la </a:t>
            </a:r>
            <a:r>
              <a:rPr lang="fr-FR" sz="2800" dirty="0" smtClean="0">
                <a:latin typeface="Cambria" pitchFamily="18" charset="0"/>
              </a:rPr>
              <a:t>cocaïne.</a:t>
            </a:r>
            <a:endParaRPr lang="fr-FR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5. </a:t>
            </a:r>
            <a:r>
              <a:rPr lang="fr-FR" b="1" u="sng" dirty="0" smtClean="0">
                <a:solidFill>
                  <a:srgbClr val="FF0000"/>
                </a:solidFill>
                <a:latin typeface="Cambria" pitchFamily="18" charset="0"/>
              </a:rPr>
              <a:t>NIA idiopathiques :</a:t>
            </a:r>
          </a:p>
          <a:p>
            <a:pPr>
              <a:lnSpc>
                <a:spcPct val="150000"/>
              </a:lnSpc>
            </a:pPr>
            <a:r>
              <a:rPr lang="fr-FR" sz="2800" dirty="0" smtClean="0">
                <a:latin typeface="Cambria" pitchFamily="18" charset="0"/>
              </a:rPr>
              <a:t>Sd DOBRIN (</a:t>
            </a:r>
            <a:r>
              <a:rPr lang="fr-FR" sz="2800" b="1" dirty="0" smtClean="0">
                <a:latin typeface="Cambria" pitchFamily="18" charset="0"/>
              </a:rPr>
              <a:t>TINU : N</a:t>
            </a:r>
            <a:r>
              <a:rPr lang="fr-FR" sz="2800" dirty="0" smtClean="0">
                <a:latin typeface="Cambria" pitchFamily="18" charset="0"/>
              </a:rPr>
              <a:t>éphrite </a:t>
            </a:r>
            <a:r>
              <a:rPr lang="fr-FR" sz="2800" b="1" dirty="0" smtClean="0">
                <a:latin typeface="Cambria" pitchFamily="18" charset="0"/>
              </a:rPr>
              <a:t>T</a:t>
            </a:r>
            <a:r>
              <a:rPr lang="fr-FR" sz="2800" dirty="0" smtClean="0">
                <a:latin typeface="Cambria" pitchFamily="18" charset="0"/>
              </a:rPr>
              <a:t>ubulo-</a:t>
            </a:r>
            <a:r>
              <a:rPr lang="fr-FR" sz="2800" b="1" dirty="0" smtClean="0">
                <a:latin typeface="Cambria" pitchFamily="18" charset="0"/>
              </a:rPr>
              <a:t>I</a:t>
            </a:r>
            <a:r>
              <a:rPr lang="fr-FR" sz="2800" dirty="0" smtClean="0">
                <a:latin typeface="Cambria" pitchFamily="18" charset="0"/>
              </a:rPr>
              <a:t>nterstitielle avec </a:t>
            </a:r>
            <a:r>
              <a:rPr lang="fr-FR" sz="2800" b="1" dirty="0" smtClean="0">
                <a:latin typeface="Cambria" pitchFamily="18" charset="0"/>
              </a:rPr>
              <a:t>U</a:t>
            </a:r>
            <a:r>
              <a:rPr lang="fr-FR" sz="2800" dirty="0" smtClean="0">
                <a:latin typeface="Cambria" pitchFamily="18" charset="0"/>
              </a:rPr>
              <a:t>véite) </a:t>
            </a:r>
            <a:r>
              <a:rPr lang="fr-FR" sz="2800" b="1" dirty="0" smtClean="0">
                <a:latin typeface="Cambria" pitchFamily="18" charset="0"/>
              </a:rPr>
              <a:t>: NIA + uvéite </a:t>
            </a:r>
            <a:r>
              <a:rPr lang="fr-FR" sz="2800" dirty="0" smtClean="0">
                <a:latin typeface="Cambria" pitchFamily="18" charset="0"/>
              </a:rPr>
              <a:t>antérieure a été rapportée : l'infiltrat de lymphocytes, plasmocytes, éosinophiles </a:t>
            </a:r>
            <a:r>
              <a:rPr lang="fr-FR" sz="2800" dirty="0" smtClean="0">
                <a:latin typeface="Cambria" pitchFamily="18" charset="0"/>
              </a:rPr>
              <a:t>;</a:t>
            </a:r>
            <a:endParaRPr lang="fr-FR" sz="2800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800" dirty="0" smtClean="0">
                <a:latin typeface="Cambria" pitchFamily="18" charset="0"/>
              </a:rPr>
              <a:t>Evolution favorable, avec ou sans </a:t>
            </a:r>
            <a:r>
              <a:rPr lang="fr-FR" sz="2800" dirty="0" smtClean="0">
                <a:latin typeface="Cambria" pitchFamily="18" charset="0"/>
              </a:rPr>
              <a:t>corticothérapie.</a:t>
            </a:r>
            <a:endParaRPr lang="fr-FR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843</Words>
  <Application>Microsoft Office PowerPoint</Application>
  <PresentationFormat>Affichage à l'écran (4:3)</PresentationFormat>
  <Paragraphs>133</Paragraphs>
  <Slides>19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Diapositive 2</vt:lpstr>
      <vt:lpstr>INTRODUCTION</vt:lpstr>
      <vt:lpstr>INCIDENCE</vt:lpstr>
      <vt:lpstr>HISTOLOGIE</vt:lpstr>
      <vt:lpstr>ETIOLOGIES</vt:lpstr>
      <vt:lpstr>Diapositive 7</vt:lpstr>
      <vt:lpstr>Diapositive 8</vt:lpstr>
      <vt:lpstr>Diapositive 9</vt:lpstr>
      <vt:lpstr>DIAGNOSTIC</vt:lpstr>
      <vt:lpstr>Diapositive 11</vt:lpstr>
      <vt:lpstr>Diapositive 12</vt:lpstr>
      <vt:lpstr>Diapositive 13</vt:lpstr>
      <vt:lpstr>B- EXAMENS PARACLINIQUES :</vt:lpstr>
      <vt:lpstr>Diapositive 15</vt:lpstr>
      <vt:lpstr>PRISE EN CHARGE</vt:lpstr>
      <vt:lpstr>Diapositive 17</vt:lpstr>
      <vt:lpstr>PRONOSTIC</vt:lpstr>
      <vt:lpstr>FIN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Free</dc:creator>
  <cp:lastModifiedBy>Pr SAADA</cp:lastModifiedBy>
  <cp:revision>9</cp:revision>
  <dcterms:created xsi:type="dcterms:W3CDTF">2019-04-27T17:26:21Z</dcterms:created>
  <dcterms:modified xsi:type="dcterms:W3CDTF">2022-02-02T08:55:34Z</dcterms:modified>
</cp:coreProperties>
</file>